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9" r:id="rId8"/>
    <p:sldId id="270" r:id="rId9"/>
    <p:sldId id="271" r:id="rId10"/>
    <p:sldId id="272" r:id="rId11"/>
    <p:sldId id="273" r:id="rId12"/>
    <p:sldId id="274" r:id="rId13"/>
    <p:sldId id="275" r:id="rId14"/>
    <p:sldId id="276" r:id="rId15"/>
    <p:sldId id="277" r:id="rId16"/>
    <p:sldId id="278" r:id="rId17"/>
    <p:sldId id="279" r:id="rId18"/>
    <p:sldId id="280" r:id="rId19"/>
    <p:sldId id="300" r:id="rId20"/>
    <p:sldId id="301" r:id="rId21"/>
    <p:sldId id="281" r:id="rId22"/>
    <p:sldId id="282" r:id="rId23"/>
    <p:sldId id="302" r:id="rId24"/>
    <p:sldId id="303" r:id="rId25"/>
    <p:sldId id="309" r:id="rId26"/>
    <p:sldId id="310" r:id="rId27"/>
    <p:sldId id="311" r:id="rId28"/>
    <p:sldId id="312" r:id="rId29"/>
    <p:sldId id="313" r:id="rId30"/>
    <p:sldId id="314" r:id="rId31"/>
    <p:sldId id="315" r:id="rId32"/>
    <p:sldId id="316" r:id="rId33"/>
    <p:sldId id="262" r:id="rId34"/>
    <p:sldId id="263" r:id="rId35"/>
    <p:sldId id="264" r:id="rId36"/>
    <p:sldId id="265" r:id="rId37"/>
    <p:sldId id="267" r:id="rId38"/>
    <p:sldId id="286" r:id="rId39"/>
    <p:sldId id="287" r:id="rId40"/>
    <p:sldId id="288" r:id="rId41"/>
    <p:sldId id="289" r:id="rId42"/>
    <p:sldId id="290" r:id="rId43"/>
    <p:sldId id="307" r:id="rId44"/>
    <p:sldId id="308" r:id="rId45"/>
    <p:sldId id="299" r:id="rId46"/>
    <p:sldId id="295" r:id="rId47"/>
    <p:sldId id="268" r:id="rId48"/>
    <p:sldId id="296" r:id="rId49"/>
    <p:sldId id="297" r:id="rId50"/>
    <p:sldId id="283" r:id="rId51"/>
    <p:sldId id="284" r:id="rId52"/>
    <p:sldId id="304" r:id="rId53"/>
    <p:sldId id="305" r:id="rId54"/>
    <p:sldId id="306" r:id="rId55"/>
    <p:sldId id="317" r:id="rId56"/>
    <p:sldId id="318" r:id="rId57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1594" y="6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06C69-E954-4AA6-9B3E-E882268F2923}" type="datetimeFigureOut">
              <a:rPr lang="pt-BR" smtClean="0"/>
              <a:t>06/11/2025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3096E-E36B-42D0-A9AC-DB7A0E34A1B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587051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06C69-E954-4AA6-9B3E-E882268F2923}" type="datetimeFigureOut">
              <a:rPr lang="pt-BR" smtClean="0"/>
              <a:t>06/11/2025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3096E-E36B-42D0-A9AC-DB7A0E34A1B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163410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06C69-E954-4AA6-9B3E-E882268F2923}" type="datetimeFigureOut">
              <a:rPr lang="pt-BR" smtClean="0"/>
              <a:t>06/11/2025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3096E-E36B-42D0-A9AC-DB7A0E34A1B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656154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06C69-E954-4AA6-9B3E-E882268F2923}" type="datetimeFigureOut">
              <a:rPr lang="pt-BR" smtClean="0"/>
              <a:t>06/11/2025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3096E-E36B-42D0-A9AC-DB7A0E34A1B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782980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06C69-E954-4AA6-9B3E-E882268F2923}" type="datetimeFigureOut">
              <a:rPr lang="pt-BR" smtClean="0"/>
              <a:t>06/11/2025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3096E-E36B-42D0-A9AC-DB7A0E34A1B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919432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06C69-E954-4AA6-9B3E-E882268F2923}" type="datetimeFigureOut">
              <a:rPr lang="pt-BR" smtClean="0"/>
              <a:t>06/11/2025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3096E-E36B-42D0-A9AC-DB7A0E34A1B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125699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06C69-E954-4AA6-9B3E-E882268F2923}" type="datetimeFigureOut">
              <a:rPr lang="pt-BR" smtClean="0"/>
              <a:t>06/11/2025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3096E-E36B-42D0-A9AC-DB7A0E34A1B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065673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06C69-E954-4AA6-9B3E-E882268F2923}" type="datetimeFigureOut">
              <a:rPr lang="pt-BR" smtClean="0"/>
              <a:t>06/11/2025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3096E-E36B-42D0-A9AC-DB7A0E34A1B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801530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06C69-E954-4AA6-9B3E-E882268F2923}" type="datetimeFigureOut">
              <a:rPr lang="pt-BR" smtClean="0"/>
              <a:t>06/11/2025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3096E-E36B-42D0-A9AC-DB7A0E34A1B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269012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06C69-E954-4AA6-9B3E-E882268F2923}" type="datetimeFigureOut">
              <a:rPr lang="pt-BR" smtClean="0"/>
              <a:t>06/11/2025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3096E-E36B-42D0-A9AC-DB7A0E34A1B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667680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06C69-E954-4AA6-9B3E-E882268F2923}" type="datetimeFigureOut">
              <a:rPr lang="pt-BR" smtClean="0"/>
              <a:t>06/11/2025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3096E-E36B-42D0-A9AC-DB7A0E34A1B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067838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B06C69-E954-4AA6-9B3E-E882268F2923}" type="datetimeFigureOut">
              <a:rPr lang="pt-BR" smtClean="0"/>
              <a:t>06/11/2025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93096E-E36B-42D0-A9AC-DB7A0E34A1B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505853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1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2555776" y="2475805"/>
            <a:ext cx="61206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b="1" u="sng" dirty="0"/>
              <a:t>CONCILIAÇÃO</a:t>
            </a:r>
          </a:p>
        </p:txBody>
      </p:sp>
    </p:spTree>
    <p:extLst>
      <p:ext uri="{BB962C8B-B14F-4D97-AF65-F5344CB8AC3E}">
        <p14:creationId xmlns:p14="http://schemas.microsoft.com/office/powerpoint/2010/main" val="561414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57214"/>
            <a:ext cx="9144000" cy="39006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CaixaDeTexto 1"/>
          <p:cNvSpPr txBox="1"/>
          <p:nvPr/>
        </p:nvSpPr>
        <p:spPr>
          <a:xfrm>
            <a:off x="243443" y="692696"/>
            <a:ext cx="8657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Para os pedidos não conciliados verificar a forma de pagamento no </a:t>
            </a:r>
            <a:r>
              <a:rPr lang="pt-BR" dirty="0" err="1"/>
              <a:t>Corbiz</a:t>
            </a:r>
            <a:r>
              <a:rPr lang="pt-BR" dirty="0"/>
              <a:t> para conciliação</a:t>
            </a:r>
          </a:p>
        </p:txBody>
      </p:sp>
      <p:sp>
        <p:nvSpPr>
          <p:cNvPr id="3" name="Retângulo 2"/>
          <p:cNvSpPr/>
          <p:nvPr/>
        </p:nvSpPr>
        <p:spPr>
          <a:xfrm>
            <a:off x="2483768" y="3789040"/>
            <a:ext cx="576064" cy="86409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929956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1815909"/>
            <a:ext cx="6581598" cy="50420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CaixaDeTexto 1"/>
          <p:cNvSpPr txBox="1"/>
          <p:nvPr/>
        </p:nvSpPr>
        <p:spPr>
          <a:xfrm>
            <a:off x="356630" y="206296"/>
            <a:ext cx="7149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Para consultar no CORBIZ selecionar Consulta/Ventas/Consulta de pedidos</a:t>
            </a:r>
          </a:p>
        </p:txBody>
      </p:sp>
      <p:sp>
        <p:nvSpPr>
          <p:cNvPr id="3" name="CaixaDeTexto 2"/>
          <p:cNvSpPr txBox="1"/>
          <p:nvPr/>
        </p:nvSpPr>
        <p:spPr>
          <a:xfrm>
            <a:off x="323528" y="741240"/>
            <a:ext cx="87304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dirty="0"/>
              <a:t>Informar o numero de pedido no campo “</a:t>
            </a:r>
            <a:r>
              <a:rPr lang="pt-BR" sz="1600" b="1" dirty="0" err="1"/>
              <a:t>Orden</a:t>
            </a:r>
            <a:r>
              <a:rPr lang="pt-BR" sz="1600" dirty="0"/>
              <a:t>” e informar a qual Cedis pertence no campo “</a:t>
            </a:r>
            <a:r>
              <a:rPr lang="pt-BR" sz="1600" b="1" dirty="0"/>
              <a:t>Centro</a:t>
            </a:r>
            <a:r>
              <a:rPr lang="pt-BR" sz="1600" dirty="0"/>
              <a:t>” </a:t>
            </a:r>
          </a:p>
          <a:p>
            <a:r>
              <a:rPr lang="pt-BR" sz="1600" dirty="0"/>
              <a:t>utilizando o </a:t>
            </a:r>
            <a:r>
              <a:rPr lang="pt-BR" sz="1600" b="1" dirty="0"/>
              <a:t>F3</a:t>
            </a:r>
            <a:r>
              <a:rPr lang="pt-BR" sz="1600" dirty="0"/>
              <a:t>;</a:t>
            </a:r>
          </a:p>
        </p:txBody>
      </p:sp>
      <p:sp>
        <p:nvSpPr>
          <p:cNvPr id="4" name="Seta para a direita 3"/>
          <p:cNvSpPr/>
          <p:nvPr/>
        </p:nvSpPr>
        <p:spPr>
          <a:xfrm>
            <a:off x="611560" y="3140968"/>
            <a:ext cx="1944216" cy="1080120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/>
          <p:cNvSpPr txBox="1"/>
          <p:nvPr/>
        </p:nvSpPr>
        <p:spPr>
          <a:xfrm>
            <a:off x="717516" y="3321858"/>
            <a:ext cx="15841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Formas de pagamento</a:t>
            </a:r>
          </a:p>
        </p:txBody>
      </p:sp>
      <p:sp>
        <p:nvSpPr>
          <p:cNvPr id="6" name="CaixaDeTexto 5"/>
          <p:cNvSpPr txBox="1"/>
          <p:nvPr/>
        </p:nvSpPr>
        <p:spPr>
          <a:xfrm>
            <a:off x="356630" y="1268760"/>
            <a:ext cx="41500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dirty="0"/>
              <a:t>Para visualizar o pagamento selecionar “</a:t>
            </a:r>
            <a:r>
              <a:rPr lang="pt-BR" sz="1600" b="1" dirty="0"/>
              <a:t>Pagos</a:t>
            </a:r>
            <a:r>
              <a:rPr lang="pt-BR" sz="1600" dirty="0"/>
              <a:t>”.</a:t>
            </a:r>
          </a:p>
        </p:txBody>
      </p:sp>
    </p:spTree>
    <p:extLst>
      <p:ext uri="{BB962C8B-B14F-4D97-AF65-F5344CB8AC3E}">
        <p14:creationId xmlns:p14="http://schemas.microsoft.com/office/powerpoint/2010/main" val="7928063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" y="1386000"/>
            <a:ext cx="9162424" cy="54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CaixaDeTexto 1"/>
          <p:cNvSpPr txBox="1"/>
          <p:nvPr/>
        </p:nvSpPr>
        <p:spPr>
          <a:xfrm>
            <a:off x="1088915" y="404664"/>
            <a:ext cx="698466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/>
              <a:t>Para localizar o pagamento e realizar a conciliação no EQUALS</a:t>
            </a:r>
          </a:p>
          <a:p>
            <a:pPr algn="ctr"/>
            <a:endParaRPr lang="pt-BR" dirty="0"/>
          </a:p>
          <a:p>
            <a:pPr algn="ctr"/>
            <a:r>
              <a:rPr lang="pt-BR" dirty="0"/>
              <a:t>Selecionar Adquirentes/Vendas e informar o período que será conciliado</a:t>
            </a:r>
          </a:p>
        </p:txBody>
      </p:sp>
    </p:spTree>
    <p:extLst>
      <p:ext uri="{BB962C8B-B14F-4D97-AF65-F5344CB8AC3E}">
        <p14:creationId xmlns:p14="http://schemas.microsoft.com/office/powerpoint/2010/main" val="4042777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2224775"/>
            <a:ext cx="9144000" cy="3590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CaixaDeTexto 1"/>
          <p:cNvSpPr txBox="1"/>
          <p:nvPr/>
        </p:nvSpPr>
        <p:spPr>
          <a:xfrm>
            <a:off x="971600" y="764704"/>
            <a:ext cx="7268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Selecionar o CEDIS informado no CORBIZ e localizar os valores informados</a:t>
            </a:r>
          </a:p>
        </p:txBody>
      </p:sp>
      <p:sp>
        <p:nvSpPr>
          <p:cNvPr id="3" name="Retângulo 2"/>
          <p:cNvSpPr/>
          <p:nvPr/>
        </p:nvSpPr>
        <p:spPr>
          <a:xfrm>
            <a:off x="1" y="4365104"/>
            <a:ext cx="9144000" cy="3600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598619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" y="1355766"/>
            <a:ext cx="9162424" cy="54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CaixaDeTexto 1"/>
          <p:cNvSpPr txBox="1"/>
          <p:nvPr/>
        </p:nvSpPr>
        <p:spPr>
          <a:xfrm>
            <a:off x="323528" y="476672"/>
            <a:ext cx="78984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Com os valores localizados em Adquirentes retornar para transação de pagamento</a:t>
            </a:r>
          </a:p>
          <a:p>
            <a:r>
              <a:rPr lang="pt-BR" dirty="0"/>
              <a:t>e selecionar para “</a:t>
            </a:r>
            <a:r>
              <a:rPr lang="pt-BR" b="1" dirty="0"/>
              <a:t>visualizar detalhes”</a:t>
            </a:r>
          </a:p>
        </p:txBody>
      </p:sp>
      <p:sp>
        <p:nvSpPr>
          <p:cNvPr id="3" name="Seta para a direita 2"/>
          <p:cNvSpPr/>
          <p:nvPr/>
        </p:nvSpPr>
        <p:spPr>
          <a:xfrm>
            <a:off x="179512" y="3951815"/>
            <a:ext cx="504056" cy="3453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342082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9013" y="0"/>
            <a:ext cx="4755030" cy="34832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8" y="3034506"/>
            <a:ext cx="5249416" cy="38234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CaixaDeTexto 1"/>
          <p:cNvSpPr txBox="1"/>
          <p:nvPr/>
        </p:nvSpPr>
        <p:spPr>
          <a:xfrm>
            <a:off x="5004048" y="404664"/>
            <a:ext cx="36724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Selecionar alterações e clicar em dividir</a:t>
            </a:r>
          </a:p>
        </p:txBody>
      </p:sp>
      <p:sp>
        <p:nvSpPr>
          <p:cNvPr id="3" name="Retângulo 2"/>
          <p:cNvSpPr/>
          <p:nvPr/>
        </p:nvSpPr>
        <p:spPr>
          <a:xfrm>
            <a:off x="3563888" y="2780928"/>
            <a:ext cx="504056" cy="25357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/>
          <p:cNvSpPr/>
          <p:nvPr/>
        </p:nvSpPr>
        <p:spPr>
          <a:xfrm>
            <a:off x="899592" y="476672"/>
            <a:ext cx="576064" cy="25115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/>
          <p:cNvSpPr txBox="1"/>
          <p:nvPr/>
        </p:nvSpPr>
        <p:spPr>
          <a:xfrm>
            <a:off x="179512" y="3933056"/>
            <a:ext cx="338437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Informar em valor total um dos valores para a divisão o outro valor para composição do valor total será informado no campo superior da tela;</a:t>
            </a:r>
          </a:p>
          <a:p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Clicar em dividir e confirmar na tela seguinte.</a:t>
            </a:r>
          </a:p>
        </p:txBody>
      </p:sp>
      <p:sp>
        <p:nvSpPr>
          <p:cNvPr id="6" name="Retângulo 5"/>
          <p:cNvSpPr/>
          <p:nvPr/>
        </p:nvSpPr>
        <p:spPr>
          <a:xfrm>
            <a:off x="4067944" y="5949280"/>
            <a:ext cx="792089" cy="2979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/>
          <p:cNvSpPr/>
          <p:nvPr/>
        </p:nvSpPr>
        <p:spPr>
          <a:xfrm>
            <a:off x="4067944" y="3861048"/>
            <a:ext cx="792089" cy="360040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Seta para a direita 7"/>
          <p:cNvSpPr/>
          <p:nvPr/>
        </p:nvSpPr>
        <p:spPr>
          <a:xfrm>
            <a:off x="7812360" y="6525344"/>
            <a:ext cx="360040" cy="3326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771371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" y="1386000"/>
            <a:ext cx="9162424" cy="54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CaixaDeTexto 1"/>
          <p:cNvSpPr txBox="1"/>
          <p:nvPr/>
        </p:nvSpPr>
        <p:spPr>
          <a:xfrm>
            <a:off x="1403648" y="260647"/>
            <a:ext cx="57728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/>
              <a:t>Retornar para Adquirentes e clicar em “V</a:t>
            </a:r>
            <a:r>
              <a:rPr lang="pt-BR" b="1" dirty="0"/>
              <a:t>isualizar Detalhes</a:t>
            </a:r>
            <a:r>
              <a:rPr lang="pt-BR" dirty="0"/>
              <a:t>”</a:t>
            </a:r>
          </a:p>
          <a:p>
            <a:pPr algn="ctr"/>
            <a:r>
              <a:rPr lang="pt-BR" dirty="0"/>
              <a:t>Selecionar “</a:t>
            </a:r>
            <a:r>
              <a:rPr lang="pt-BR" b="1" dirty="0"/>
              <a:t>Conciliação Manual</a:t>
            </a:r>
            <a:r>
              <a:rPr lang="pt-BR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221542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766981"/>
            <a:ext cx="6967686" cy="5099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CaixaDeTexto 1"/>
          <p:cNvSpPr txBox="1"/>
          <p:nvPr/>
        </p:nvSpPr>
        <p:spPr>
          <a:xfrm>
            <a:off x="1943987" y="428328"/>
            <a:ext cx="4472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Desativar e ativar os campos conforma abaixo</a:t>
            </a:r>
          </a:p>
        </p:txBody>
      </p:sp>
      <p:sp>
        <p:nvSpPr>
          <p:cNvPr id="3" name="Retângulo 2"/>
          <p:cNvSpPr/>
          <p:nvPr/>
        </p:nvSpPr>
        <p:spPr>
          <a:xfrm>
            <a:off x="1331640" y="3573016"/>
            <a:ext cx="2016224" cy="21602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/>
          <p:cNvSpPr/>
          <p:nvPr/>
        </p:nvSpPr>
        <p:spPr>
          <a:xfrm>
            <a:off x="4644008" y="3573016"/>
            <a:ext cx="1368152" cy="2880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/>
          <p:cNvSpPr/>
          <p:nvPr/>
        </p:nvSpPr>
        <p:spPr>
          <a:xfrm>
            <a:off x="6444208" y="3573016"/>
            <a:ext cx="1080120" cy="21602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/>
          <p:cNvSpPr/>
          <p:nvPr/>
        </p:nvSpPr>
        <p:spPr>
          <a:xfrm>
            <a:off x="1763688" y="5949280"/>
            <a:ext cx="1728192" cy="3600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/>
          <p:cNvSpPr txBox="1"/>
          <p:nvPr/>
        </p:nvSpPr>
        <p:spPr>
          <a:xfrm>
            <a:off x="110990" y="980728"/>
            <a:ext cx="82854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dirty="0"/>
              <a:t>Para pedidos com data de faturamento superior a 1 dia alterar a numeração em diferença na data;</a:t>
            </a:r>
          </a:p>
        </p:txBody>
      </p:sp>
      <p:sp>
        <p:nvSpPr>
          <p:cNvPr id="8" name="CaixaDeTexto 7"/>
          <p:cNvSpPr txBox="1"/>
          <p:nvPr/>
        </p:nvSpPr>
        <p:spPr>
          <a:xfrm>
            <a:off x="107504" y="1176451"/>
            <a:ext cx="81644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dirty="0"/>
              <a:t>Para localizar pedidos com diferença de valores alterar no campo Diferença de valor o valor que </a:t>
            </a:r>
          </a:p>
          <a:p>
            <a:r>
              <a:rPr lang="pt-BR" sz="1600" dirty="0"/>
              <a:t>necessita para localizar o pedido.</a:t>
            </a:r>
          </a:p>
        </p:txBody>
      </p:sp>
      <p:sp>
        <p:nvSpPr>
          <p:cNvPr id="9" name="Retângulo 8"/>
          <p:cNvSpPr/>
          <p:nvPr/>
        </p:nvSpPr>
        <p:spPr>
          <a:xfrm>
            <a:off x="1331640" y="3789040"/>
            <a:ext cx="2858071" cy="5277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022153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355800"/>
            <a:ext cx="7450520" cy="550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CaixaDeTexto 1"/>
          <p:cNvSpPr txBox="1"/>
          <p:nvPr/>
        </p:nvSpPr>
        <p:spPr>
          <a:xfrm>
            <a:off x="323528" y="476672"/>
            <a:ext cx="75093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Após todos campos estarem corretos clicar em “</a:t>
            </a:r>
            <a:r>
              <a:rPr lang="pt-BR" b="1" dirty="0"/>
              <a:t>Pesquisar</a:t>
            </a:r>
            <a:r>
              <a:rPr lang="pt-BR" dirty="0"/>
              <a:t>”</a:t>
            </a:r>
          </a:p>
          <a:p>
            <a:r>
              <a:rPr lang="pt-BR" dirty="0"/>
              <a:t>Localizado o pedido, coloque a seleção para conciliação e clique em “</a:t>
            </a:r>
            <a:r>
              <a:rPr lang="pt-BR" b="1" dirty="0"/>
              <a:t>Gravar</a:t>
            </a:r>
            <a:r>
              <a:rPr lang="pt-BR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4171762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/>
          <p:cNvSpPr txBox="1"/>
          <p:nvPr/>
        </p:nvSpPr>
        <p:spPr>
          <a:xfrm>
            <a:off x="2195736" y="475823"/>
            <a:ext cx="40186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/>
              <a:t>Divergência de valores </a:t>
            </a:r>
          </a:p>
        </p:txBody>
      </p:sp>
      <p:sp>
        <p:nvSpPr>
          <p:cNvPr id="4" name="CaixaDeTexto 3"/>
          <p:cNvSpPr txBox="1"/>
          <p:nvPr/>
        </p:nvSpPr>
        <p:spPr>
          <a:xfrm>
            <a:off x="323528" y="2059216"/>
            <a:ext cx="9144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Ao realizar a conciliação no Equals e encontrar divergência de valor:</a:t>
            </a:r>
          </a:p>
          <a:p>
            <a:endParaRPr lang="pt-BR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pt-BR" dirty="0"/>
              <a:t>Enviar um e-mail para o Cedis responsável para confirmação da diferença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pt-BR" dirty="0"/>
              <a:t>Quando for confirmada pedir a autorização para lançamento do saldo no código do empresário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pt-BR" dirty="0"/>
              <a:t>Assim que aprovado o saldo será lançado conforme abaixo</a:t>
            </a:r>
          </a:p>
        </p:txBody>
      </p:sp>
    </p:spTree>
    <p:extLst>
      <p:ext uri="{BB962C8B-B14F-4D97-AF65-F5344CB8AC3E}">
        <p14:creationId xmlns:p14="http://schemas.microsoft.com/office/powerpoint/2010/main" val="36002976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2699792" y="764704"/>
            <a:ext cx="27315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u="sng" dirty="0"/>
              <a:t>Relatório CORBIZ</a:t>
            </a:r>
          </a:p>
        </p:txBody>
      </p:sp>
      <p:sp>
        <p:nvSpPr>
          <p:cNvPr id="3" name="CaixaDeTexto 2"/>
          <p:cNvSpPr txBox="1"/>
          <p:nvPr/>
        </p:nvSpPr>
        <p:spPr>
          <a:xfrm>
            <a:off x="827584" y="1552295"/>
            <a:ext cx="5976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Reportes/Ventas/Reporte por tipo de pago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4002" y="3284984"/>
            <a:ext cx="4391025" cy="2543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CaixaDeTexto 3"/>
          <p:cNvSpPr txBox="1"/>
          <p:nvPr/>
        </p:nvSpPr>
        <p:spPr>
          <a:xfrm>
            <a:off x="395536" y="2476768"/>
            <a:ext cx="8429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Preencher de acordo com imagem abaixo informando a data que deseja para o relatório</a:t>
            </a:r>
          </a:p>
        </p:txBody>
      </p:sp>
      <p:sp>
        <p:nvSpPr>
          <p:cNvPr id="5" name="Seta para a direita 4"/>
          <p:cNvSpPr/>
          <p:nvPr/>
        </p:nvSpPr>
        <p:spPr>
          <a:xfrm>
            <a:off x="2927648" y="5239951"/>
            <a:ext cx="648072" cy="1440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764195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323528" y="404664"/>
            <a:ext cx="783676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pt-BR" dirty="0"/>
              <a:t>Realizar a pesquisa do pedido no SAP;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pt-BR" dirty="0"/>
              <a:t>Clicar no lápis;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pt-BR" dirty="0"/>
              <a:t>No campo texto a informação será realizada da seguinte forma: </a:t>
            </a:r>
          </a:p>
          <a:p>
            <a:r>
              <a:rPr lang="pt-BR" dirty="0"/>
              <a:t>“</a:t>
            </a:r>
            <a:r>
              <a:rPr lang="pt-BR" dirty="0" err="1"/>
              <a:t>Crear</a:t>
            </a:r>
            <a:r>
              <a:rPr lang="pt-BR" dirty="0"/>
              <a:t> saldo contra R$....” para valores que forem pagos a menor; ou</a:t>
            </a:r>
          </a:p>
          <a:p>
            <a:r>
              <a:rPr lang="pt-BR" dirty="0"/>
              <a:t>“ </a:t>
            </a:r>
            <a:r>
              <a:rPr lang="pt-BR" dirty="0" err="1"/>
              <a:t>Crear</a:t>
            </a:r>
            <a:r>
              <a:rPr lang="pt-BR" dirty="0"/>
              <a:t> saldo a favor R$....” para valores que forem pagos a maior.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pt-BR" dirty="0"/>
              <a:t>Enviar e-mail para Luciana Firmino (Creo) para lançamento do saldo no CORBIZ.</a:t>
            </a:r>
          </a:p>
        </p:txBody>
      </p:sp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2708920"/>
            <a:ext cx="5629275" cy="396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422188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3059832" y="188640"/>
            <a:ext cx="2181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Conciliação incorreta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50059"/>
            <a:ext cx="9144000" cy="34701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aixaDeTexto 2"/>
          <p:cNvSpPr txBox="1"/>
          <p:nvPr/>
        </p:nvSpPr>
        <p:spPr>
          <a:xfrm>
            <a:off x="2699792" y="908720"/>
            <a:ext cx="2875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Clicar em visualizar detalhes</a:t>
            </a:r>
          </a:p>
        </p:txBody>
      </p:sp>
    </p:spTree>
    <p:extLst>
      <p:ext uri="{BB962C8B-B14F-4D97-AF65-F5344CB8AC3E}">
        <p14:creationId xmlns:p14="http://schemas.microsoft.com/office/powerpoint/2010/main" val="28612989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426" y="1700808"/>
            <a:ext cx="6823670" cy="4994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CaixaDeTexto 1"/>
          <p:cNvSpPr txBox="1"/>
          <p:nvPr/>
        </p:nvSpPr>
        <p:spPr>
          <a:xfrm>
            <a:off x="2771800" y="692696"/>
            <a:ext cx="3235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Selecionar “</a:t>
            </a:r>
            <a:r>
              <a:rPr lang="pt-BR" b="1" dirty="0"/>
              <a:t>Reabrir Conciliação</a:t>
            </a:r>
            <a:r>
              <a:rPr lang="pt-BR" dirty="0"/>
              <a:t>”</a:t>
            </a:r>
          </a:p>
        </p:txBody>
      </p:sp>
      <p:sp>
        <p:nvSpPr>
          <p:cNvPr id="3" name="Seta para baixo 2"/>
          <p:cNvSpPr/>
          <p:nvPr/>
        </p:nvSpPr>
        <p:spPr>
          <a:xfrm>
            <a:off x="5364088" y="5589240"/>
            <a:ext cx="720080" cy="72008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3"/>
          <p:cNvSpPr txBox="1"/>
          <p:nvPr/>
        </p:nvSpPr>
        <p:spPr>
          <a:xfrm>
            <a:off x="1403648" y="1168813"/>
            <a:ext cx="5522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Logo após o valor estará disponível para nova conciliação</a:t>
            </a:r>
          </a:p>
        </p:txBody>
      </p:sp>
    </p:spTree>
    <p:extLst>
      <p:ext uri="{BB962C8B-B14F-4D97-AF65-F5344CB8AC3E}">
        <p14:creationId xmlns:p14="http://schemas.microsoft.com/office/powerpoint/2010/main" val="4259921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323528" y="476671"/>
            <a:ext cx="85626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Após realizar todas as conciliações dos pedidos em aberto em “Transação de pagamento”</a:t>
            </a:r>
          </a:p>
          <a:p>
            <a:r>
              <a:rPr lang="pt-BR" dirty="0"/>
              <a:t>Voltar para Adquirente/Vendas/Selecionar o período conciliado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412776"/>
            <a:ext cx="7800975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753838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179512" y="846872"/>
            <a:ext cx="914336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pt-BR" dirty="0"/>
              <a:t>Abrir a conciliação e verificar se todos os valores e datas que são iguais estão conciliados </a:t>
            </a:r>
          </a:p>
          <a:p>
            <a:r>
              <a:rPr lang="pt-BR" dirty="0"/>
              <a:t>corretamente utilizando a consulta feita no consulta de pedidos no CORBIZ;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pt-BR" dirty="0"/>
              <a:t>Caso esteja incorreto abrir a conciliação feita e realiza-la corretamente conforme slide </a:t>
            </a:r>
          </a:p>
          <a:p>
            <a:r>
              <a:rPr lang="pt-BR" dirty="0"/>
              <a:t>anterior;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pt-BR" dirty="0"/>
              <a:t>Lembrando que os valores devem estar conciliados de acordo com o numero de autorização </a:t>
            </a:r>
          </a:p>
          <a:p>
            <a:r>
              <a:rPr lang="pt-BR" dirty="0"/>
              <a:t>e numero de cartão </a:t>
            </a:r>
          </a:p>
          <a:p>
            <a:endParaRPr lang="pt-BR" dirty="0"/>
          </a:p>
        </p:txBody>
      </p:sp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09599"/>
            <a:ext cx="9088750" cy="39127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666183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4D8DBAC4-77B8-66E6-F01F-B1C2121FC1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68400"/>
            <a:ext cx="9144000" cy="2121199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1F2CA099-B786-5ACA-E063-486E1FD1CFC4}"/>
              </a:ext>
            </a:extLst>
          </p:cNvPr>
          <p:cNvSpPr txBox="1"/>
          <p:nvPr/>
        </p:nvSpPr>
        <p:spPr>
          <a:xfrm>
            <a:off x="251520" y="476672"/>
            <a:ext cx="853753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Após realizar todas as conciliações e conferir todos os valores iguais gerar a planilha para </a:t>
            </a:r>
          </a:p>
          <a:p>
            <a:r>
              <a:rPr lang="pt-BR" dirty="0"/>
              <a:t>importação SAP conforme abaixo:</a:t>
            </a:r>
          </a:p>
          <a:p>
            <a:endParaRPr lang="pt-BR" dirty="0"/>
          </a:p>
          <a:p>
            <a:endParaRPr lang="pt-BR" dirty="0"/>
          </a:p>
          <a:p>
            <a:r>
              <a:rPr lang="pt-BR" dirty="0"/>
              <a:t>Ingressar em Integração/Remessa para Integração</a:t>
            </a:r>
          </a:p>
        </p:txBody>
      </p:sp>
    </p:spTree>
    <p:extLst>
      <p:ext uri="{BB962C8B-B14F-4D97-AF65-F5344CB8AC3E}">
        <p14:creationId xmlns:p14="http://schemas.microsoft.com/office/powerpoint/2010/main" val="20415079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20AAB829-E3C7-AA8A-41FE-BFDF489C27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06945"/>
            <a:ext cx="9144000" cy="2644110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D3BECEA7-E922-E84B-AD4A-457F97822A6A}"/>
              </a:ext>
            </a:extLst>
          </p:cNvPr>
          <p:cNvSpPr txBox="1"/>
          <p:nvPr/>
        </p:nvSpPr>
        <p:spPr>
          <a:xfrm>
            <a:off x="3275856" y="476672"/>
            <a:ext cx="2383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Clicar em Novo Arquivo</a:t>
            </a:r>
          </a:p>
        </p:txBody>
      </p:sp>
      <p:sp>
        <p:nvSpPr>
          <p:cNvPr id="5" name="Seta: para Baixo 4">
            <a:extLst>
              <a:ext uri="{FF2B5EF4-FFF2-40B4-BE49-F238E27FC236}">
                <a16:creationId xmlns:a16="http://schemas.microsoft.com/office/drawing/2014/main" id="{F0BCFEDB-BFD6-CA51-8624-D5C0D6E87BDE}"/>
              </a:ext>
            </a:extLst>
          </p:cNvPr>
          <p:cNvSpPr/>
          <p:nvPr/>
        </p:nvSpPr>
        <p:spPr>
          <a:xfrm>
            <a:off x="8316416" y="1412776"/>
            <a:ext cx="648072" cy="1008112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294105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95D06FF8-DC38-8937-ABF3-9FA0D3CAED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8373"/>
            <a:ext cx="9144000" cy="4061254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E22E8CF3-89CA-9AC5-B76A-1C42A9831F18}"/>
              </a:ext>
            </a:extLst>
          </p:cNvPr>
          <p:cNvSpPr txBox="1"/>
          <p:nvPr/>
        </p:nvSpPr>
        <p:spPr>
          <a:xfrm>
            <a:off x="2267744" y="332656"/>
            <a:ext cx="4057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Selecionar o relatório “Contas a Receber”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EA6D92A7-1A57-B8CC-612B-7857B4EAB619}"/>
              </a:ext>
            </a:extLst>
          </p:cNvPr>
          <p:cNvSpPr/>
          <p:nvPr/>
        </p:nvSpPr>
        <p:spPr>
          <a:xfrm>
            <a:off x="107504" y="3501008"/>
            <a:ext cx="8928992" cy="3600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984884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E85615DC-A97D-725E-258A-D2DEF18154F8}"/>
              </a:ext>
            </a:extLst>
          </p:cNvPr>
          <p:cNvSpPr txBox="1"/>
          <p:nvPr/>
        </p:nvSpPr>
        <p:spPr>
          <a:xfrm>
            <a:off x="107504" y="476672"/>
            <a:ext cx="847802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Informar a data desejada para exportar o arquivo e clicar em gerar.</a:t>
            </a:r>
          </a:p>
          <a:p>
            <a:endParaRPr lang="pt-BR" dirty="0"/>
          </a:p>
          <a:p>
            <a:r>
              <a:rPr lang="pt-BR" dirty="0" err="1"/>
              <a:t>Obs</a:t>
            </a:r>
            <a:r>
              <a:rPr lang="pt-BR" dirty="0"/>
              <a:t>: trabalhar uma data por vez pois várias datas deixa o arquivo muito extenso e o SAP </a:t>
            </a:r>
          </a:p>
          <a:p>
            <a:r>
              <a:rPr lang="pt-BR" dirty="0"/>
              <a:t>não consegue ler todas as informações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A2DA6A7B-E43D-BEAD-F618-1D89BDAB1B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76430"/>
            <a:ext cx="6229116" cy="3385389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05E423D5-D9B6-B256-06C9-A315914D10B2}"/>
              </a:ext>
            </a:extLst>
          </p:cNvPr>
          <p:cNvSpPr/>
          <p:nvPr/>
        </p:nvSpPr>
        <p:spPr>
          <a:xfrm>
            <a:off x="27267" y="3429000"/>
            <a:ext cx="2456501" cy="6361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Seta: para a Direita 7">
            <a:extLst>
              <a:ext uri="{FF2B5EF4-FFF2-40B4-BE49-F238E27FC236}">
                <a16:creationId xmlns:a16="http://schemas.microsoft.com/office/drawing/2014/main" id="{37B42DC5-A6BA-9035-48B5-F0CE0FAF2041}"/>
              </a:ext>
            </a:extLst>
          </p:cNvPr>
          <p:cNvSpPr/>
          <p:nvPr/>
        </p:nvSpPr>
        <p:spPr>
          <a:xfrm>
            <a:off x="3779912" y="4365104"/>
            <a:ext cx="1440160" cy="55124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8CA5F452-D7D3-183C-DBC9-223DA3BC58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6517" y="5361818"/>
            <a:ext cx="4239014" cy="1406835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BEE83B7D-5872-4D53-E7E9-A5B70F54FB4F}"/>
              </a:ext>
            </a:extLst>
          </p:cNvPr>
          <p:cNvSpPr txBox="1"/>
          <p:nvPr/>
        </p:nvSpPr>
        <p:spPr>
          <a:xfrm>
            <a:off x="558469" y="5877272"/>
            <a:ext cx="3592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Confirmar a criação do novo arquivo</a:t>
            </a:r>
          </a:p>
        </p:txBody>
      </p:sp>
      <p:sp>
        <p:nvSpPr>
          <p:cNvPr id="12" name="Seta: para Baixo 11">
            <a:extLst>
              <a:ext uri="{FF2B5EF4-FFF2-40B4-BE49-F238E27FC236}">
                <a16:creationId xmlns:a16="http://schemas.microsoft.com/office/drawing/2014/main" id="{D67A0516-432F-BD7F-5AF0-C448E528BB57}"/>
              </a:ext>
            </a:extLst>
          </p:cNvPr>
          <p:cNvSpPr/>
          <p:nvPr/>
        </p:nvSpPr>
        <p:spPr>
          <a:xfrm>
            <a:off x="8100392" y="6021288"/>
            <a:ext cx="360040" cy="36004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563896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77749FC5-5752-634D-3760-46FFEA8FC4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36575"/>
            <a:ext cx="9144000" cy="1784849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AB464C3F-EF4C-F139-18D6-6D74C0ECC27B}"/>
              </a:ext>
            </a:extLst>
          </p:cNvPr>
          <p:cNvSpPr txBox="1"/>
          <p:nvPr/>
        </p:nvSpPr>
        <p:spPr>
          <a:xfrm>
            <a:off x="238692" y="747612"/>
            <a:ext cx="8250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Após gerar o relatório gerar o mesmo em Excel clicando no </a:t>
            </a:r>
            <a:r>
              <a:rPr lang="pt-BR" dirty="0" err="1"/>
              <a:t>icone</a:t>
            </a:r>
            <a:r>
              <a:rPr lang="pt-BR" dirty="0"/>
              <a:t> de “Baixar Arquivo”  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28A0BA5-EA79-71BD-09C8-2C7F187066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8321" y="774781"/>
            <a:ext cx="304843" cy="342948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F756C0AD-C19B-BDB5-89EF-FEA62B96C263}"/>
              </a:ext>
            </a:extLst>
          </p:cNvPr>
          <p:cNvSpPr/>
          <p:nvPr/>
        </p:nvSpPr>
        <p:spPr>
          <a:xfrm>
            <a:off x="395536" y="4005064"/>
            <a:ext cx="144016" cy="31636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952411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00" y="905286"/>
            <a:ext cx="4817640" cy="2523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CaixaDeTexto 1"/>
          <p:cNvSpPr txBox="1"/>
          <p:nvPr/>
        </p:nvSpPr>
        <p:spPr>
          <a:xfrm>
            <a:off x="2483768" y="16294"/>
            <a:ext cx="354949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/>
              <a:t>Exportar o relatório para Excel.</a:t>
            </a:r>
          </a:p>
          <a:p>
            <a:pPr algn="ctr"/>
            <a:r>
              <a:rPr lang="pt-BR" dirty="0"/>
              <a:t>Salvar contabilidade/Patricia/Equals</a:t>
            </a:r>
          </a:p>
          <a:p>
            <a:pPr algn="ctr"/>
            <a:r>
              <a:rPr lang="pt-BR" dirty="0"/>
              <a:t>Alterar a data do arquivo </a:t>
            </a:r>
          </a:p>
          <a:p>
            <a:endParaRPr lang="pt-BR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3356992"/>
            <a:ext cx="5436095" cy="35010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eta para baixo 2"/>
          <p:cNvSpPr/>
          <p:nvPr/>
        </p:nvSpPr>
        <p:spPr>
          <a:xfrm>
            <a:off x="1475656" y="1052736"/>
            <a:ext cx="288032" cy="16388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741456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8E30880C-43FB-4B7B-BF85-46F08B2819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78" y="1876208"/>
            <a:ext cx="5601482" cy="1552792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491415A5-5A93-31CD-2839-EC8C1A5049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680" y="3933056"/>
            <a:ext cx="5887272" cy="1457528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8F2963F-2CAA-BB0F-A7EB-FB01446C5D32}"/>
              </a:ext>
            </a:extLst>
          </p:cNvPr>
          <p:cNvSpPr txBox="1"/>
          <p:nvPr/>
        </p:nvSpPr>
        <p:spPr>
          <a:xfrm>
            <a:off x="323528" y="404664"/>
            <a:ext cx="888300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Ao abrir o relatório excluir as chaves correspondentes a “BBB” que pertence aos pagamentos</a:t>
            </a:r>
          </a:p>
          <a:p>
            <a:r>
              <a:rPr lang="pt-BR" dirty="0"/>
              <a:t> via boleto e ao número “9207490” que pertence aos pagamentos de cartões realizados via </a:t>
            </a:r>
          </a:p>
          <a:p>
            <a:r>
              <a:rPr lang="pt-BR" dirty="0"/>
              <a:t>WEB</a:t>
            </a:r>
          </a:p>
        </p:txBody>
      </p:sp>
    </p:spTree>
    <p:extLst>
      <p:ext uri="{BB962C8B-B14F-4D97-AF65-F5344CB8AC3E}">
        <p14:creationId xmlns:p14="http://schemas.microsoft.com/office/powerpoint/2010/main" val="12527741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1C2CBA5E-B64D-9A23-26E1-B8319224BDB3}"/>
              </a:ext>
            </a:extLst>
          </p:cNvPr>
          <p:cNvSpPr txBox="1"/>
          <p:nvPr/>
        </p:nvSpPr>
        <p:spPr>
          <a:xfrm>
            <a:off x="17704" y="836712"/>
            <a:ext cx="87229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Filtrar pela chave de referência “R” e corrigir os números de números de filiação de acordo </a:t>
            </a:r>
          </a:p>
          <a:p>
            <a:r>
              <a:rPr lang="pt-BR" dirty="0"/>
              <a:t>com a </a:t>
            </a:r>
            <a:r>
              <a:rPr lang="pt-BR" dirty="0" err="1"/>
              <a:t>Equals</a:t>
            </a:r>
            <a:r>
              <a:rPr lang="pt-BR" dirty="0"/>
              <a:t> utilizando os 7 últimos números.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7A4F17E6-75AE-10FE-61EE-D8AAC38D4E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57801"/>
            <a:ext cx="9144000" cy="943294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6E688E93-B2F8-3A01-14DC-8C9208D65D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04" y="3161546"/>
            <a:ext cx="9144000" cy="1826495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1D7F9647-B35A-399D-E6B6-F45D3DFD0100}"/>
              </a:ext>
            </a:extLst>
          </p:cNvPr>
          <p:cNvSpPr/>
          <p:nvPr/>
        </p:nvSpPr>
        <p:spPr>
          <a:xfrm>
            <a:off x="8460432" y="4437112"/>
            <a:ext cx="683568" cy="4740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8A844E8C-51AD-EFC2-D1DE-59D8585557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639226"/>
            <a:ext cx="9144000" cy="764123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22DE0574-38A3-6AD3-8BEE-7CBDBC9D09F5}"/>
              </a:ext>
            </a:extLst>
          </p:cNvPr>
          <p:cNvSpPr txBox="1"/>
          <p:nvPr/>
        </p:nvSpPr>
        <p:spPr>
          <a:xfrm>
            <a:off x="179512" y="1707544"/>
            <a:ext cx="10499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Incorreto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31CE4042-2058-114B-2D4E-1713F46C3C4F}"/>
              </a:ext>
            </a:extLst>
          </p:cNvPr>
          <p:cNvSpPr txBox="1"/>
          <p:nvPr/>
        </p:nvSpPr>
        <p:spPr>
          <a:xfrm>
            <a:off x="179512" y="5149792"/>
            <a:ext cx="897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Correto</a:t>
            </a:r>
          </a:p>
        </p:txBody>
      </p:sp>
    </p:spTree>
    <p:extLst>
      <p:ext uri="{BB962C8B-B14F-4D97-AF65-F5344CB8AC3E}">
        <p14:creationId xmlns:p14="http://schemas.microsoft.com/office/powerpoint/2010/main" val="18822776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011FE5D5-D6C6-F746-40C9-1263553BC913}"/>
              </a:ext>
            </a:extLst>
          </p:cNvPr>
          <p:cNvSpPr txBox="1"/>
          <p:nvPr/>
        </p:nvSpPr>
        <p:spPr>
          <a:xfrm>
            <a:off x="323528" y="692696"/>
            <a:ext cx="8503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Após realizar todas as alterações na planilha importar para o SAP na transação Zequals01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7938288-8B7D-A4E2-6F90-7A7DB35641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475" y="2128952"/>
            <a:ext cx="9144000" cy="1866674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BD8CD69A-7468-CE36-0BFD-CDB499149D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475" y="5013176"/>
            <a:ext cx="9144000" cy="1519395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3F50C70F-FA13-2EE7-8681-0356A68F9060}"/>
              </a:ext>
            </a:extLst>
          </p:cNvPr>
          <p:cNvSpPr txBox="1"/>
          <p:nvPr/>
        </p:nvSpPr>
        <p:spPr>
          <a:xfrm>
            <a:off x="107504" y="1556792"/>
            <a:ext cx="6041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Buscar o arquivo na pasta onde foi salvo          e após processar 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30239E82-B14D-2C21-46E4-ABEACBB2F0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5936" y="1556792"/>
            <a:ext cx="400106" cy="390580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8DFDCA0E-F99E-029B-2B01-1F7E7C8DB9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4168" y="1574072"/>
            <a:ext cx="371527" cy="323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4177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2267744" y="2414261"/>
            <a:ext cx="419871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800" b="1" u="sng" dirty="0"/>
              <a:t>Conciliação SAP</a:t>
            </a:r>
          </a:p>
        </p:txBody>
      </p:sp>
    </p:spTree>
    <p:extLst>
      <p:ext uri="{BB962C8B-B14F-4D97-AF65-F5344CB8AC3E}">
        <p14:creationId xmlns:p14="http://schemas.microsoft.com/office/powerpoint/2010/main" val="13905445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123002"/>
            <a:ext cx="6408793" cy="5734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CaixaDeTexto 1"/>
          <p:cNvSpPr txBox="1"/>
          <p:nvPr/>
        </p:nvSpPr>
        <p:spPr>
          <a:xfrm>
            <a:off x="2917301" y="476671"/>
            <a:ext cx="18196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Transação FBL3N </a:t>
            </a:r>
          </a:p>
          <a:p>
            <a:r>
              <a:rPr lang="pt-BR" dirty="0"/>
              <a:t>Conta 1000218</a:t>
            </a:r>
          </a:p>
        </p:txBody>
      </p:sp>
      <p:sp>
        <p:nvSpPr>
          <p:cNvPr id="3" name="Texto Explicativo 2 2"/>
          <p:cNvSpPr/>
          <p:nvPr/>
        </p:nvSpPr>
        <p:spPr>
          <a:xfrm>
            <a:off x="4499992" y="4043191"/>
            <a:ext cx="1584176" cy="648072"/>
          </a:xfrm>
          <a:prstGeom prst="borderCallout2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3"/>
          <p:cNvSpPr txBox="1"/>
          <p:nvPr/>
        </p:nvSpPr>
        <p:spPr>
          <a:xfrm>
            <a:off x="4454927" y="4228728"/>
            <a:ext cx="16743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Período a ser conciliado</a:t>
            </a:r>
          </a:p>
        </p:txBody>
      </p:sp>
    </p:spTree>
    <p:extLst>
      <p:ext uri="{BB962C8B-B14F-4D97-AF65-F5344CB8AC3E}">
        <p14:creationId xmlns:p14="http://schemas.microsoft.com/office/powerpoint/2010/main" val="29286475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405" y="1782000"/>
            <a:ext cx="9161405" cy="507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aixaDeTexto 2"/>
          <p:cNvSpPr txBox="1"/>
          <p:nvPr/>
        </p:nvSpPr>
        <p:spPr>
          <a:xfrm>
            <a:off x="1907704" y="620688"/>
            <a:ext cx="4392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Alterar o layout para Brasil COBR</a:t>
            </a:r>
          </a:p>
        </p:txBody>
      </p:sp>
      <p:sp>
        <p:nvSpPr>
          <p:cNvPr id="5" name="Seta para baixo 4"/>
          <p:cNvSpPr/>
          <p:nvPr/>
        </p:nvSpPr>
        <p:spPr>
          <a:xfrm>
            <a:off x="2627784" y="1628800"/>
            <a:ext cx="144016" cy="36004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014698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6938" y="1190625"/>
            <a:ext cx="4810125" cy="447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tângulo 1"/>
          <p:cNvSpPr/>
          <p:nvPr/>
        </p:nvSpPr>
        <p:spPr>
          <a:xfrm>
            <a:off x="2166938" y="3140968"/>
            <a:ext cx="4493294" cy="21602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728520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720" y="1782000"/>
            <a:ext cx="9109799" cy="507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CaixaDeTexto 1"/>
          <p:cNvSpPr txBox="1"/>
          <p:nvPr/>
        </p:nvSpPr>
        <p:spPr>
          <a:xfrm>
            <a:off x="899592" y="404664"/>
            <a:ext cx="66525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Selecionar “</a:t>
            </a:r>
            <a:r>
              <a:rPr lang="pt-BR" b="1" dirty="0" err="1"/>
              <a:t>Chv</a:t>
            </a:r>
            <a:r>
              <a:rPr lang="pt-BR" b="1" dirty="0"/>
              <a:t>. Ref. 1” </a:t>
            </a:r>
            <a:r>
              <a:rPr lang="pt-BR" dirty="0"/>
              <a:t>para separar por identificação de pagamento</a:t>
            </a:r>
          </a:p>
        </p:txBody>
      </p:sp>
      <p:sp>
        <p:nvSpPr>
          <p:cNvPr id="3" name="Retângulo 2"/>
          <p:cNvSpPr/>
          <p:nvPr/>
        </p:nvSpPr>
        <p:spPr>
          <a:xfrm>
            <a:off x="3095836" y="1952836"/>
            <a:ext cx="216024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1734928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" y="1710000"/>
            <a:ext cx="9152767" cy="51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CaixaDeTexto 1"/>
          <p:cNvSpPr txBox="1"/>
          <p:nvPr/>
        </p:nvSpPr>
        <p:spPr>
          <a:xfrm>
            <a:off x="539552" y="548680"/>
            <a:ext cx="381816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pt-BR" dirty="0"/>
              <a:t>Entrar no </a:t>
            </a:r>
            <a:r>
              <a:rPr lang="pt-BR" dirty="0" err="1"/>
              <a:t>Equal</a:t>
            </a:r>
            <a:r>
              <a:rPr lang="pt-BR" dirty="0"/>
              <a:t>/Adquirente/Vendas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pt-BR" dirty="0"/>
              <a:t>Informar período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pt-BR" dirty="0"/>
              <a:t>Clicar em gerar planilha</a:t>
            </a:r>
          </a:p>
        </p:txBody>
      </p:sp>
      <p:sp>
        <p:nvSpPr>
          <p:cNvPr id="3" name="Seta para baixo 2"/>
          <p:cNvSpPr/>
          <p:nvPr/>
        </p:nvSpPr>
        <p:spPr>
          <a:xfrm>
            <a:off x="8460432" y="5301208"/>
            <a:ext cx="576064" cy="64807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038730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7863" y="1241974"/>
            <a:ext cx="4784378" cy="55919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CaixaDeTexto 1"/>
          <p:cNvSpPr txBox="1"/>
          <p:nvPr/>
        </p:nvSpPr>
        <p:spPr>
          <a:xfrm>
            <a:off x="1115616" y="569120"/>
            <a:ext cx="6634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Abaixo as informações a serem transferidas para Excel e clicar em OK </a:t>
            </a:r>
          </a:p>
        </p:txBody>
      </p:sp>
      <p:sp>
        <p:nvSpPr>
          <p:cNvPr id="4" name="Seta para a direita 3"/>
          <p:cNvSpPr/>
          <p:nvPr/>
        </p:nvSpPr>
        <p:spPr>
          <a:xfrm>
            <a:off x="2123728" y="6525343"/>
            <a:ext cx="1008112" cy="3085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853525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424" y="1391120"/>
            <a:ext cx="9162424" cy="54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CaixaDeTexto 1"/>
          <p:cNvSpPr txBox="1"/>
          <p:nvPr/>
        </p:nvSpPr>
        <p:spPr>
          <a:xfrm>
            <a:off x="1403648" y="245521"/>
            <a:ext cx="5544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u="sng" dirty="0"/>
              <a:t>IMPORTAÇÃO DO ARQUIVO PARA SISTEMA EQUALS</a:t>
            </a:r>
          </a:p>
        </p:txBody>
      </p:sp>
      <p:sp>
        <p:nvSpPr>
          <p:cNvPr id="3" name="Seta para a direita 2"/>
          <p:cNvSpPr/>
          <p:nvPr/>
        </p:nvSpPr>
        <p:spPr>
          <a:xfrm>
            <a:off x="5364088" y="1844824"/>
            <a:ext cx="1224136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660772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626" y="1628800"/>
            <a:ext cx="6848475" cy="454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CaixaDeTexto 1"/>
          <p:cNvSpPr txBox="1"/>
          <p:nvPr/>
        </p:nvSpPr>
        <p:spPr>
          <a:xfrm>
            <a:off x="1179523" y="692696"/>
            <a:ext cx="6658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Salvar a planilha para extrair os dados para conciliação de cada CEDIS</a:t>
            </a:r>
          </a:p>
        </p:txBody>
      </p:sp>
    </p:spTree>
    <p:extLst>
      <p:ext uri="{BB962C8B-B14F-4D97-AF65-F5344CB8AC3E}">
        <p14:creationId xmlns:p14="http://schemas.microsoft.com/office/powerpoint/2010/main" val="373915574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-31747" y="170157"/>
            <a:ext cx="94530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Após extrair planilha inserir colunas para identificação de filiação e pagamento conforme abaixo: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5D4398D-B975-93DB-B3CB-2E4F4B0388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39807"/>
            <a:ext cx="9144000" cy="3218193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7A06C0A0-AC9C-51A2-382D-09B69EDCB5FC}"/>
              </a:ext>
            </a:extLst>
          </p:cNvPr>
          <p:cNvSpPr txBox="1"/>
          <p:nvPr/>
        </p:nvSpPr>
        <p:spPr>
          <a:xfrm>
            <a:off x="-50442" y="836712"/>
            <a:ext cx="9361281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pt-BR" dirty="0"/>
              <a:t>Criar uma coluna para identificação de estabelecimento onde será necessário utilizar a formula</a:t>
            </a:r>
          </a:p>
          <a:p>
            <a:r>
              <a:rPr lang="pt-BR" dirty="0"/>
              <a:t>     =direita(“</a:t>
            </a:r>
            <a:r>
              <a:rPr lang="pt-BR" dirty="0">
                <a:solidFill>
                  <a:srgbClr val="FF0000"/>
                </a:solidFill>
              </a:rPr>
              <a:t>selecionar coluna </a:t>
            </a:r>
            <a:r>
              <a:rPr lang="pt-BR" dirty="0" err="1">
                <a:solidFill>
                  <a:srgbClr val="FF0000"/>
                </a:solidFill>
              </a:rPr>
              <a:t>Nro</a:t>
            </a:r>
            <a:r>
              <a:rPr lang="pt-BR" dirty="0">
                <a:solidFill>
                  <a:srgbClr val="FF0000"/>
                </a:solidFill>
              </a:rPr>
              <a:t>. Filiação</a:t>
            </a:r>
            <a:r>
              <a:rPr lang="pt-BR" dirty="0"/>
              <a:t>”;7) – (</a:t>
            </a:r>
            <a:r>
              <a:rPr lang="pt-BR" dirty="0">
                <a:highlight>
                  <a:srgbClr val="FFFF00"/>
                </a:highlight>
              </a:rPr>
              <a:t>coluna amarelo</a:t>
            </a:r>
            <a:r>
              <a:rPr lang="pt-BR" dirty="0"/>
              <a:t>);</a:t>
            </a:r>
          </a:p>
          <a:p>
            <a:endParaRPr lang="pt-BR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pt-BR" dirty="0"/>
              <a:t>Criar uma coluna antes de Adquirente; Tipo e Produto para identificação de forma de</a:t>
            </a:r>
          </a:p>
          <a:p>
            <a:r>
              <a:rPr lang="pt-BR" dirty="0"/>
              <a:t>     pagamento utilizar a formula =esquerda(“</a:t>
            </a:r>
            <a:r>
              <a:rPr lang="pt-BR" dirty="0" err="1">
                <a:solidFill>
                  <a:srgbClr val="FF0000"/>
                </a:solidFill>
              </a:rPr>
              <a:t>adquirente”;”Tipo</a:t>
            </a:r>
            <a:r>
              <a:rPr lang="pt-BR" dirty="0">
                <a:solidFill>
                  <a:srgbClr val="FF0000"/>
                </a:solidFill>
              </a:rPr>
              <a:t>” e “Produtos</a:t>
            </a:r>
            <a:r>
              <a:rPr lang="pt-BR" dirty="0"/>
              <a:t>”;1) para que seja </a:t>
            </a:r>
          </a:p>
          <a:p>
            <a:r>
              <a:rPr lang="pt-BR" dirty="0"/>
              <a:t>     informada apenas a primeira letra da coluna) - (</a:t>
            </a:r>
            <a:r>
              <a:rPr lang="pt-BR" dirty="0">
                <a:highlight>
                  <a:srgbClr val="FFFF00"/>
                </a:highlight>
              </a:rPr>
              <a:t>coluna amarela</a:t>
            </a:r>
            <a:r>
              <a:rPr lang="pt-BR" dirty="0"/>
              <a:t>);</a:t>
            </a:r>
          </a:p>
          <a:p>
            <a:endParaRPr lang="pt-BR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pt-BR" dirty="0"/>
              <a:t>Utilizar a formula =concatenar(selecionar as linhas onde estão as primeiras letras referente a</a:t>
            </a:r>
          </a:p>
          <a:p>
            <a:r>
              <a:rPr lang="pt-BR" dirty="0"/>
              <a:t>     forma de pagamento onde deverá formar uma identificação com as três letras </a:t>
            </a:r>
            <a:r>
              <a:rPr lang="pt-BR" dirty="0">
                <a:solidFill>
                  <a:schemeClr val="tx2">
                    <a:lumMod val="60000"/>
                    <a:lumOff val="40000"/>
                  </a:schemeClr>
                </a:solidFill>
              </a:rPr>
              <a:t>(coluna azul)</a:t>
            </a:r>
          </a:p>
        </p:txBody>
      </p:sp>
    </p:spTree>
    <p:extLst>
      <p:ext uri="{BB962C8B-B14F-4D97-AF65-F5344CB8AC3E}">
        <p14:creationId xmlns:p14="http://schemas.microsoft.com/office/powerpoint/2010/main" val="30340781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804669C2-3732-DCA6-3D2B-96DC143A0C4E}"/>
              </a:ext>
            </a:extLst>
          </p:cNvPr>
          <p:cNvSpPr txBox="1"/>
          <p:nvPr/>
        </p:nvSpPr>
        <p:spPr>
          <a:xfrm>
            <a:off x="323528" y="548680"/>
            <a:ext cx="86001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Após os passos acima filtrar a coluna “Tipo” e trocar as informações do Parcelados de “P” </a:t>
            </a:r>
          </a:p>
          <a:p>
            <a:r>
              <a:rPr lang="pt-BR" dirty="0"/>
              <a:t>para “C”.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0E59B41B-F1A4-CB2C-B3FC-B9FC58ABD2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3768" y="1628800"/>
            <a:ext cx="1733792" cy="1390844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E09209E3-DD67-7E38-9A6D-A80E584293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5936" y="3860075"/>
            <a:ext cx="1771897" cy="1438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66531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4A9284FF-4515-DC86-0CAE-D261BF6AD9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92896"/>
            <a:ext cx="9144000" cy="1278802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CFD08844-0779-A6F6-20C5-8FAE11925074}"/>
              </a:ext>
            </a:extLst>
          </p:cNvPr>
          <p:cNvSpPr txBox="1"/>
          <p:nvPr/>
        </p:nvSpPr>
        <p:spPr>
          <a:xfrm>
            <a:off x="539552" y="692696"/>
            <a:ext cx="81340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Selecionar as colunas das informações abaixo e gerar uma planilha dinâmica no Excel</a:t>
            </a:r>
          </a:p>
          <a:p>
            <a:r>
              <a:rPr lang="pt-BR" dirty="0" err="1"/>
              <a:t>en</a:t>
            </a:r>
            <a:r>
              <a:rPr lang="pt-BR" dirty="0"/>
              <a:t> </a:t>
            </a:r>
            <a:r>
              <a:rPr lang="pt-BR" dirty="0">
                <a:solidFill>
                  <a:srgbClr val="FF0000"/>
                </a:solidFill>
              </a:rPr>
              <a:t>Inserir/Tabela Dinâmica</a:t>
            </a:r>
          </a:p>
        </p:txBody>
      </p:sp>
    </p:spTree>
    <p:extLst>
      <p:ext uri="{BB962C8B-B14F-4D97-AF65-F5344CB8AC3E}">
        <p14:creationId xmlns:p14="http://schemas.microsoft.com/office/powerpoint/2010/main" val="427143258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B18F11F8-8D1E-12C3-A510-268476FCD0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92896"/>
            <a:ext cx="9144000" cy="2814668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B0FC71AD-6F43-17CE-76A1-8D395A5622CE}"/>
              </a:ext>
            </a:extLst>
          </p:cNvPr>
          <p:cNvSpPr txBox="1"/>
          <p:nvPr/>
        </p:nvSpPr>
        <p:spPr>
          <a:xfrm>
            <a:off x="1619672" y="933722"/>
            <a:ext cx="5597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A Tabela Dinâmica deverá ficar conforme estrutura abaixo</a:t>
            </a:r>
          </a:p>
        </p:txBody>
      </p:sp>
    </p:spTree>
    <p:extLst>
      <p:ext uri="{BB962C8B-B14F-4D97-AF65-F5344CB8AC3E}">
        <p14:creationId xmlns:p14="http://schemas.microsoft.com/office/powerpoint/2010/main" val="261864320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8C9ABED9-1FA5-EDF5-6081-442ED0C6AC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745" y="4614349"/>
            <a:ext cx="9144000" cy="580655"/>
          </a:xfrm>
          <a:prstGeom prst="rect">
            <a:avLst/>
          </a:prstGeom>
        </p:spPr>
      </p:pic>
      <p:sp>
        <p:nvSpPr>
          <p:cNvPr id="2" name="CaixaDeTexto 1"/>
          <p:cNvSpPr txBox="1"/>
          <p:nvPr/>
        </p:nvSpPr>
        <p:spPr>
          <a:xfrm>
            <a:off x="80116" y="908720"/>
            <a:ext cx="9087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Conferir os subtotais de cada forma de pagamento da  Tabela Dinâmica com o subtotais do SAP</a:t>
            </a:r>
          </a:p>
        </p:txBody>
      </p:sp>
      <p:sp>
        <p:nvSpPr>
          <p:cNvPr id="8" name="Seta para a direita 7"/>
          <p:cNvSpPr/>
          <p:nvPr/>
        </p:nvSpPr>
        <p:spPr>
          <a:xfrm>
            <a:off x="6444208" y="4960716"/>
            <a:ext cx="1296144" cy="360040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CaixaDeTexto 11"/>
          <p:cNvSpPr txBox="1"/>
          <p:nvPr/>
        </p:nvSpPr>
        <p:spPr>
          <a:xfrm>
            <a:off x="6532295" y="4996859"/>
            <a:ext cx="12961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/>
              <a:t>Valor final </a:t>
            </a: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23B29E79-CC0C-5C77-D941-D424C2DA12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4839" y="3000315"/>
            <a:ext cx="3734321" cy="857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75449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816" y="1241236"/>
            <a:ext cx="9153872" cy="53360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CaixaDeTexto 1"/>
          <p:cNvSpPr txBox="1"/>
          <p:nvPr/>
        </p:nvSpPr>
        <p:spPr>
          <a:xfrm>
            <a:off x="2755829" y="196136"/>
            <a:ext cx="2600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u="sng" dirty="0"/>
              <a:t>Alteração no sistema SAP</a:t>
            </a:r>
          </a:p>
        </p:txBody>
      </p:sp>
      <p:sp>
        <p:nvSpPr>
          <p:cNvPr id="3" name="CaixaDeTexto 2"/>
          <p:cNvSpPr txBox="1"/>
          <p:nvPr/>
        </p:nvSpPr>
        <p:spPr>
          <a:xfrm>
            <a:off x="318096" y="796979"/>
            <a:ext cx="2871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pt-BR" dirty="0"/>
              <a:t>Localizar o pedido no SAP</a:t>
            </a:r>
          </a:p>
        </p:txBody>
      </p:sp>
      <p:sp>
        <p:nvSpPr>
          <p:cNvPr id="4" name="Retângulo 3"/>
          <p:cNvSpPr/>
          <p:nvPr/>
        </p:nvSpPr>
        <p:spPr>
          <a:xfrm>
            <a:off x="106525" y="5182144"/>
            <a:ext cx="8964483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/>
          <p:cNvSpPr/>
          <p:nvPr/>
        </p:nvSpPr>
        <p:spPr>
          <a:xfrm>
            <a:off x="2223644" y="1439828"/>
            <a:ext cx="216024" cy="2804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793853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2915816" y="548680"/>
            <a:ext cx="19816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Exportar para Excel</a:t>
            </a: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071" y="1375404"/>
            <a:ext cx="9153071" cy="55172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tângulo 3"/>
          <p:cNvSpPr/>
          <p:nvPr/>
        </p:nvSpPr>
        <p:spPr>
          <a:xfrm>
            <a:off x="3059832" y="1375404"/>
            <a:ext cx="432048" cy="2533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/>
          <p:cNvSpPr txBox="1"/>
          <p:nvPr/>
        </p:nvSpPr>
        <p:spPr>
          <a:xfrm>
            <a:off x="2988271" y="980728"/>
            <a:ext cx="1836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Clicar em Sistema</a:t>
            </a:r>
          </a:p>
        </p:txBody>
      </p:sp>
    </p:spTree>
    <p:extLst>
      <p:ext uri="{BB962C8B-B14F-4D97-AF65-F5344CB8AC3E}">
        <p14:creationId xmlns:p14="http://schemas.microsoft.com/office/powerpoint/2010/main" val="119635663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56792"/>
            <a:ext cx="9146068" cy="48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CaixaDeTexto 1"/>
          <p:cNvSpPr txBox="1"/>
          <p:nvPr/>
        </p:nvSpPr>
        <p:spPr>
          <a:xfrm>
            <a:off x="107504" y="836712"/>
            <a:ext cx="4745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pt-BR" dirty="0"/>
              <a:t>Clicar no lápis para alteração das informações</a:t>
            </a:r>
          </a:p>
        </p:txBody>
      </p:sp>
      <p:sp>
        <p:nvSpPr>
          <p:cNvPr id="3" name="Retângulo 2"/>
          <p:cNvSpPr/>
          <p:nvPr/>
        </p:nvSpPr>
        <p:spPr>
          <a:xfrm>
            <a:off x="899592" y="1830368"/>
            <a:ext cx="144016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2653450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12253"/>
            <a:ext cx="4826604" cy="3432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CaixaDeTexto 1"/>
          <p:cNvSpPr txBox="1"/>
          <p:nvPr/>
        </p:nvSpPr>
        <p:spPr>
          <a:xfrm>
            <a:off x="158323" y="620687"/>
            <a:ext cx="91857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pt-BR" dirty="0"/>
              <a:t>Clicar em “</a:t>
            </a:r>
            <a:r>
              <a:rPr lang="pt-BR" b="1" dirty="0"/>
              <a:t>Outros dados”</a:t>
            </a:r>
            <a:r>
              <a:rPr lang="pt-BR" dirty="0"/>
              <a:t> e alterar as informações da “</a:t>
            </a:r>
            <a:r>
              <a:rPr lang="pt-BR" b="1" dirty="0"/>
              <a:t>Chave </a:t>
            </a:r>
            <a:r>
              <a:rPr lang="pt-BR" b="1" dirty="0" err="1"/>
              <a:t>refer</a:t>
            </a:r>
            <a:r>
              <a:rPr lang="pt-BR" b="1" dirty="0"/>
              <a:t>. 1” </a:t>
            </a:r>
            <a:r>
              <a:rPr lang="pt-BR" dirty="0"/>
              <a:t>de acordo com a nova </a:t>
            </a:r>
          </a:p>
          <a:p>
            <a:r>
              <a:rPr lang="pt-BR" dirty="0"/>
              <a:t>atribuição juntamente com a identificação do tipo de pagamento nesse caso CCM</a:t>
            </a:r>
          </a:p>
        </p:txBody>
      </p:sp>
      <p:sp>
        <p:nvSpPr>
          <p:cNvPr id="3" name="Retângulo 2"/>
          <p:cNvSpPr/>
          <p:nvPr/>
        </p:nvSpPr>
        <p:spPr>
          <a:xfrm>
            <a:off x="1328376" y="2240124"/>
            <a:ext cx="864096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048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3" y="5314950"/>
            <a:ext cx="4644007" cy="154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CaixaDeTexto 3"/>
          <p:cNvSpPr txBox="1"/>
          <p:nvPr/>
        </p:nvSpPr>
        <p:spPr>
          <a:xfrm>
            <a:off x="158323" y="1271643"/>
            <a:ext cx="72129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pt-BR" dirty="0"/>
              <a:t>Alterar a numeração da “</a:t>
            </a:r>
            <a:r>
              <a:rPr lang="pt-BR" b="1" dirty="0"/>
              <a:t>Atribuição”</a:t>
            </a:r>
            <a:r>
              <a:rPr lang="pt-BR" dirty="0"/>
              <a:t> conforme nova numeração correta</a:t>
            </a:r>
          </a:p>
        </p:txBody>
      </p:sp>
      <p:sp>
        <p:nvSpPr>
          <p:cNvPr id="5" name="Retângulo 4"/>
          <p:cNvSpPr/>
          <p:nvPr/>
        </p:nvSpPr>
        <p:spPr>
          <a:xfrm>
            <a:off x="107504" y="4797152"/>
            <a:ext cx="2232248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/>
          <p:cNvSpPr/>
          <p:nvPr/>
        </p:nvSpPr>
        <p:spPr>
          <a:xfrm>
            <a:off x="4499993" y="5661248"/>
            <a:ext cx="2088231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/>
          <p:cNvSpPr txBox="1"/>
          <p:nvPr/>
        </p:nvSpPr>
        <p:spPr>
          <a:xfrm>
            <a:off x="164723" y="1640975"/>
            <a:ext cx="6344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pt-BR" dirty="0"/>
              <a:t>Clicar em salvar para que todas as informações sejam gravadas</a:t>
            </a:r>
          </a:p>
        </p:txBody>
      </p:sp>
    </p:spTree>
    <p:extLst>
      <p:ext uri="{BB962C8B-B14F-4D97-AF65-F5344CB8AC3E}">
        <p14:creationId xmlns:p14="http://schemas.microsoft.com/office/powerpoint/2010/main" val="39362254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84784"/>
            <a:ext cx="9134939" cy="223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3479504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53" y="1792340"/>
            <a:ext cx="4714512" cy="3039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CaixaDeTexto 1"/>
          <p:cNvSpPr txBox="1"/>
          <p:nvPr/>
        </p:nvSpPr>
        <p:spPr>
          <a:xfrm>
            <a:off x="467544" y="692696"/>
            <a:ext cx="4896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pt-BR" dirty="0"/>
              <a:t>Após clicar em Sistemas/Lista/Gravar/File local</a:t>
            </a: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2016696"/>
            <a:ext cx="2400300" cy="2590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CaixaDeTexto 2"/>
          <p:cNvSpPr txBox="1"/>
          <p:nvPr/>
        </p:nvSpPr>
        <p:spPr>
          <a:xfrm>
            <a:off x="467544" y="1062028"/>
            <a:ext cx="3626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pt-BR" dirty="0"/>
              <a:t>Selecionar Texto com tabuladores</a:t>
            </a:r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5229200"/>
            <a:ext cx="4886325" cy="1362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CaixaDeTexto 3"/>
          <p:cNvSpPr txBox="1"/>
          <p:nvPr/>
        </p:nvSpPr>
        <p:spPr>
          <a:xfrm>
            <a:off x="496928" y="1409572"/>
            <a:ext cx="1681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pt-BR" dirty="0"/>
              <a:t>Salvar em </a:t>
            </a:r>
            <a:r>
              <a:rPr lang="pt-BR" dirty="0" err="1"/>
              <a:t>xls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6316741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4420" y="1363160"/>
            <a:ext cx="9132692" cy="54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CaixaDeTexto 1"/>
          <p:cNvSpPr txBox="1"/>
          <p:nvPr/>
        </p:nvSpPr>
        <p:spPr>
          <a:xfrm>
            <a:off x="1475656" y="447110"/>
            <a:ext cx="4660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Abrir a planilha salva e identificar em duas Abas</a:t>
            </a:r>
          </a:p>
        </p:txBody>
      </p:sp>
      <p:sp>
        <p:nvSpPr>
          <p:cNvPr id="3" name="Retângulo 2"/>
          <p:cNvSpPr/>
          <p:nvPr/>
        </p:nvSpPr>
        <p:spPr>
          <a:xfrm>
            <a:off x="251520" y="6525344"/>
            <a:ext cx="1008112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3"/>
          <p:cNvSpPr txBox="1"/>
          <p:nvPr/>
        </p:nvSpPr>
        <p:spPr>
          <a:xfrm>
            <a:off x="1619672" y="993828"/>
            <a:ext cx="4016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Aba 1 terá o conteúdo importado do SAP</a:t>
            </a:r>
          </a:p>
        </p:txBody>
      </p:sp>
    </p:spTree>
    <p:extLst>
      <p:ext uri="{BB962C8B-B14F-4D97-AF65-F5344CB8AC3E}">
        <p14:creationId xmlns:p14="http://schemas.microsoft.com/office/powerpoint/2010/main" val="402429316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755576" y="2235487"/>
            <a:ext cx="82809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u="sng" dirty="0"/>
              <a:t>Identificação de forma de pagamento</a:t>
            </a:r>
          </a:p>
        </p:txBody>
      </p:sp>
    </p:spTree>
    <p:extLst>
      <p:ext uri="{BB962C8B-B14F-4D97-AF65-F5344CB8AC3E}">
        <p14:creationId xmlns:p14="http://schemas.microsoft.com/office/powerpoint/2010/main" val="289223089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6527" y="908720"/>
            <a:ext cx="3419475" cy="569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CaixaDeTexto 1"/>
          <p:cNvSpPr txBox="1"/>
          <p:nvPr/>
        </p:nvSpPr>
        <p:spPr>
          <a:xfrm>
            <a:off x="827732" y="287616"/>
            <a:ext cx="75370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As formas de pagamento são identificadas conforme tabela abaixo </a:t>
            </a:r>
          </a:p>
          <a:p>
            <a:r>
              <a:rPr lang="pt-BR" b="1" dirty="0"/>
              <a:t>A numeração  da “Clave </a:t>
            </a:r>
            <a:r>
              <a:rPr lang="pt-BR" b="1" dirty="0" err="1"/>
              <a:t>ref</a:t>
            </a:r>
            <a:r>
              <a:rPr lang="pt-BR" b="1" dirty="0"/>
              <a:t> 1” será de acordo com a atribuição de cada CEDIS</a:t>
            </a:r>
          </a:p>
        </p:txBody>
      </p:sp>
    </p:spTree>
    <p:extLst>
      <p:ext uri="{BB962C8B-B14F-4D97-AF65-F5344CB8AC3E}">
        <p14:creationId xmlns:p14="http://schemas.microsoft.com/office/powerpoint/2010/main" val="170820405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3275856" y="692696"/>
            <a:ext cx="16848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u="sng" dirty="0"/>
              <a:t>Observação</a:t>
            </a:r>
          </a:p>
        </p:txBody>
      </p:sp>
      <p:sp>
        <p:nvSpPr>
          <p:cNvPr id="3" name="CaixaDeTexto 2"/>
          <p:cNvSpPr txBox="1"/>
          <p:nvPr/>
        </p:nvSpPr>
        <p:spPr>
          <a:xfrm>
            <a:off x="395536" y="1844824"/>
            <a:ext cx="882792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Para a conciliação da conta 1000218 a planilha a ser exportada do Equals não deverá ter </a:t>
            </a:r>
          </a:p>
          <a:p>
            <a:r>
              <a:rPr lang="pt-BR" dirty="0"/>
              <a:t>o estabelecimento </a:t>
            </a:r>
            <a:r>
              <a:rPr lang="pt-BR" dirty="0" err="1"/>
              <a:t>Telemark</a:t>
            </a:r>
            <a:r>
              <a:rPr lang="pt-BR" dirty="0"/>
              <a:t> e boletos, pois esses estabelecimentos pertencem a conciliação</a:t>
            </a:r>
          </a:p>
          <a:p>
            <a:r>
              <a:rPr lang="pt-BR" dirty="0"/>
              <a:t>dos pedidos Web conta 1000620 e 1000219.</a:t>
            </a:r>
          </a:p>
        </p:txBody>
      </p:sp>
    </p:spTree>
    <p:extLst>
      <p:ext uri="{BB962C8B-B14F-4D97-AF65-F5344CB8AC3E}">
        <p14:creationId xmlns:p14="http://schemas.microsoft.com/office/powerpoint/2010/main" val="315767522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D95E9B9E-0B4C-FE19-53DD-88B7A193C065}"/>
              </a:ext>
            </a:extLst>
          </p:cNvPr>
          <p:cNvSpPr txBox="1"/>
          <p:nvPr/>
        </p:nvSpPr>
        <p:spPr>
          <a:xfrm>
            <a:off x="1115616" y="2598003"/>
            <a:ext cx="642637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800" b="1" u="sng" dirty="0"/>
              <a:t>Conciliação cartões WEB</a:t>
            </a:r>
          </a:p>
        </p:txBody>
      </p:sp>
    </p:spTree>
    <p:extLst>
      <p:ext uri="{BB962C8B-B14F-4D97-AF65-F5344CB8AC3E}">
        <p14:creationId xmlns:p14="http://schemas.microsoft.com/office/powerpoint/2010/main" val="251820420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446CE85F-1AB6-0DAF-58AC-A7EDE0617B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672" y="2491752"/>
            <a:ext cx="6156176" cy="4366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2027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/>
          <p:cNvSpPr txBox="1"/>
          <p:nvPr/>
        </p:nvSpPr>
        <p:spPr>
          <a:xfrm>
            <a:off x="1259632" y="404664"/>
            <a:ext cx="5726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Clicar em “clique aqui” e selecionar o arquivo salvo na rede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80728"/>
            <a:ext cx="9139510" cy="54819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219667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1907704" y="2708919"/>
            <a:ext cx="523553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800" b="1" u="sng" dirty="0"/>
              <a:t>Conciliação EQUALS</a:t>
            </a:r>
          </a:p>
        </p:txBody>
      </p:sp>
    </p:spTree>
    <p:extLst>
      <p:ext uri="{BB962C8B-B14F-4D97-AF65-F5344CB8AC3E}">
        <p14:creationId xmlns:p14="http://schemas.microsoft.com/office/powerpoint/2010/main" val="25992867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" y="1408075"/>
            <a:ext cx="9162424" cy="54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CaixaDeTexto 1"/>
          <p:cNvSpPr txBox="1"/>
          <p:nvPr/>
        </p:nvSpPr>
        <p:spPr>
          <a:xfrm>
            <a:off x="899592" y="476672"/>
            <a:ext cx="519591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Selecionar vendas internas/transações de pagamento</a:t>
            </a:r>
          </a:p>
          <a:p>
            <a:endParaRPr lang="pt-BR" dirty="0"/>
          </a:p>
          <a:p>
            <a:r>
              <a:rPr lang="pt-BR" dirty="0"/>
              <a:t>Informar o período que deverá ser conciliado</a:t>
            </a:r>
          </a:p>
        </p:txBody>
      </p:sp>
      <p:sp>
        <p:nvSpPr>
          <p:cNvPr id="3" name="Retângulo 2"/>
          <p:cNvSpPr/>
          <p:nvPr/>
        </p:nvSpPr>
        <p:spPr>
          <a:xfrm>
            <a:off x="251520" y="3573016"/>
            <a:ext cx="1656184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425875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" y="1484784"/>
            <a:ext cx="9162424" cy="54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CaixaDeTexto 1"/>
          <p:cNvSpPr txBox="1"/>
          <p:nvPr/>
        </p:nvSpPr>
        <p:spPr>
          <a:xfrm>
            <a:off x="827584" y="476672"/>
            <a:ext cx="6588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Selecionar os pedidos que estão em aberto no campo de conciliação</a:t>
            </a:r>
          </a:p>
        </p:txBody>
      </p:sp>
      <p:sp>
        <p:nvSpPr>
          <p:cNvPr id="3" name="Seta para baixo 2"/>
          <p:cNvSpPr/>
          <p:nvPr/>
        </p:nvSpPr>
        <p:spPr>
          <a:xfrm>
            <a:off x="7740352" y="2420888"/>
            <a:ext cx="504056" cy="4320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9308153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1806</TotalTime>
  <Words>1183</Words>
  <Application>Microsoft Office PowerPoint</Application>
  <PresentationFormat>Apresentação na tela (4:3)</PresentationFormat>
  <Paragraphs>134</Paragraphs>
  <Slides>56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56</vt:i4>
      </vt:variant>
    </vt:vector>
  </HeadingPairs>
  <TitlesOfParts>
    <vt:vector size="60" baseType="lpstr">
      <vt:lpstr>Arial</vt:lpstr>
      <vt:lpstr>Calibri</vt:lpstr>
      <vt:lpstr>Wingdings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Patricia da Silva Verona</dc:creator>
  <cp:lastModifiedBy>Renata Castellari</cp:lastModifiedBy>
  <cp:revision>41</cp:revision>
  <dcterms:created xsi:type="dcterms:W3CDTF">2017-10-26T11:15:28Z</dcterms:created>
  <dcterms:modified xsi:type="dcterms:W3CDTF">2025-11-06T18:41:15Z</dcterms:modified>
</cp:coreProperties>
</file>